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E54FDB-F31F-4686-8C2E-82331E5E27E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8DB8A-405F-4727-A9D9-0806DAC0DA30}" v="54" dt="2025-07-23T08:37:27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STIKA BERA" userId="6bfdae235eef8ca1" providerId="LiveId" clId="{DB18DB8A-405F-4727-A9D9-0806DAC0DA30}"/>
    <pc:docChg chg="custSel modSld">
      <pc:chgData name="SWASTIKA BERA" userId="6bfdae235eef8ca1" providerId="LiveId" clId="{DB18DB8A-405F-4727-A9D9-0806DAC0DA30}" dt="2025-07-23T08:39:53.676" v="518" actId="20577"/>
      <pc:docMkLst>
        <pc:docMk/>
      </pc:docMkLst>
      <pc:sldChg chg="addSp delSp modSp mod">
        <pc:chgData name="SWASTIKA BERA" userId="6bfdae235eef8ca1" providerId="LiveId" clId="{DB18DB8A-405F-4727-A9D9-0806DAC0DA30}" dt="2025-07-23T08:39:53.676" v="518" actId="20577"/>
        <pc:sldMkLst>
          <pc:docMk/>
          <pc:sldMk cId="0" sldId="256"/>
        </pc:sldMkLst>
        <pc:spChg chg="mod">
          <ac:chgData name="SWASTIKA BERA" userId="6bfdae235eef8ca1" providerId="LiveId" clId="{DB18DB8A-405F-4727-A9D9-0806DAC0DA30}" dt="2025-07-23T08:37:59.239" v="479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WASTIKA BERA" userId="6bfdae235eef8ca1" providerId="LiveId" clId="{DB18DB8A-405F-4727-A9D9-0806DAC0DA30}" dt="2025-07-23T08:38:05.328" v="480" actId="1076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SWASTIKA BERA" userId="6bfdae235eef8ca1" providerId="LiveId" clId="{DB18DB8A-405F-4727-A9D9-0806DAC0DA30}" dt="2025-07-23T08:16:33.517" v="76"/>
          <ac:spMkLst>
            <pc:docMk/>
            <pc:sldMk cId="0" sldId="256"/>
            <ac:spMk id="6" creationId="{4DADBCD6-21F8-AF1D-302D-85B412AD0936}"/>
          </ac:spMkLst>
        </pc:spChg>
        <pc:spChg chg="add mod">
          <ac:chgData name="SWASTIKA BERA" userId="6bfdae235eef8ca1" providerId="LiveId" clId="{DB18DB8A-405F-4727-A9D9-0806DAC0DA30}" dt="2025-07-23T08:39:53.676" v="518" actId="20577"/>
          <ac:spMkLst>
            <pc:docMk/>
            <pc:sldMk cId="0" sldId="256"/>
            <ac:spMk id="7" creationId="{C721F813-31D1-4232-542D-CC904D2E7F0E}"/>
          </ac:spMkLst>
        </pc:spChg>
        <pc:spChg chg="add mod">
          <ac:chgData name="SWASTIKA BERA" userId="6bfdae235eef8ca1" providerId="LiveId" clId="{DB18DB8A-405F-4727-A9D9-0806DAC0DA30}" dt="2025-07-23T08:39:17.018" v="511" actId="20577"/>
          <ac:spMkLst>
            <pc:docMk/>
            <pc:sldMk cId="0" sldId="256"/>
            <ac:spMk id="9" creationId="{F98690A3-97B0-4505-8657-048B1B22F320}"/>
          </ac:spMkLst>
        </pc:spChg>
        <pc:picChg chg="mod">
          <ac:chgData name="SWASTIKA BERA" userId="6bfdae235eef8ca1" providerId="LiveId" clId="{DB18DB8A-405F-4727-A9D9-0806DAC0DA30}" dt="2025-07-23T08:28:05.699" v="308" actId="14100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SWASTIKA BERA" userId="6bfdae235eef8ca1" providerId="LiveId" clId="{DB18DB8A-405F-4727-A9D9-0806DAC0DA30}" dt="2025-07-23T08:37:27.523" v="477" actId="20577"/>
        <pc:sldMkLst>
          <pc:docMk/>
          <pc:sldMk cId="0" sldId="260"/>
        </pc:sldMkLst>
        <pc:spChg chg="mod">
          <ac:chgData name="SWASTIKA BERA" userId="6bfdae235eef8ca1" providerId="LiveId" clId="{DB18DB8A-405F-4727-A9D9-0806DAC0DA30}" dt="2025-07-23T08:37:27.523" v="477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SWASTIKA BERA" userId="6bfdae235eef8ca1" providerId="LiveId" clId="{DB18DB8A-405F-4727-A9D9-0806DAC0DA30}" dt="2025-07-23T08:34:55.985" v="426" actId="20577"/>
          <ac:spMkLst>
            <pc:docMk/>
            <pc:sldMk cId="0" sldId="260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33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246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3058" y="135995"/>
            <a:ext cx="8267932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Drone Detection and Tracking System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5063058" y="223883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Powered by YOLO and Deep SORT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24539-A3D5-8E07-0EBC-0A1C41F9C194}"/>
              </a:ext>
            </a:extLst>
          </p:cNvPr>
          <p:cNvSpPr txBox="1"/>
          <p:nvPr/>
        </p:nvSpPr>
        <p:spPr>
          <a:xfrm>
            <a:off x="11947358" y="7724273"/>
            <a:ext cx="2586789" cy="369332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1F813-31D1-4232-542D-CC904D2E7F0E}"/>
              </a:ext>
            </a:extLst>
          </p:cNvPr>
          <p:cNvSpPr txBox="1"/>
          <p:nvPr/>
        </p:nvSpPr>
        <p:spPr>
          <a:xfrm>
            <a:off x="9805739" y="5052017"/>
            <a:ext cx="4568879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  </a:t>
            </a:r>
            <a:r>
              <a:rPr lang="en-US" sz="3500" dirty="0">
                <a:solidFill>
                  <a:schemeClr val="bg1"/>
                </a:solidFill>
              </a:rPr>
              <a:t>Submitted To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</a:t>
            </a:r>
            <a:r>
              <a:rPr lang="en-US" sz="2500" dirty="0">
                <a:solidFill>
                  <a:schemeClr val="bg1"/>
                </a:solidFill>
              </a:rPr>
              <a:t>The </a:t>
            </a:r>
            <a:r>
              <a:rPr lang="en-US" sz="2500" dirty="0" err="1">
                <a:solidFill>
                  <a:schemeClr val="bg1"/>
                </a:solidFill>
              </a:rPr>
              <a:t>Comandant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   </a:t>
            </a:r>
            <a:r>
              <a:rPr lang="en-US" sz="2800" dirty="0">
                <a:solidFill>
                  <a:schemeClr val="bg1"/>
                </a:solidFill>
              </a:rPr>
              <a:t>Under The Super Vision Of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</a:t>
            </a:r>
            <a:r>
              <a:rPr lang="en-US" sz="2500" dirty="0">
                <a:solidFill>
                  <a:schemeClr val="bg1"/>
                </a:solidFill>
              </a:rPr>
              <a:t>Lt. Col </a:t>
            </a:r>
            <a:r>
              <a:rPr lang="en-US" sz="2500" dirty="0" err="1">
                <a:solidFill>
                  <a:schemeClr val="bg1"/>
                </a:solidFill>
              </a:rPr>
              <a:t>Shantind</a:t>
            </a:r>
            <a:r>
              <a:rPr lang="en-US" sz="2500" dirty="0">
                <a:solidFill>
                  <a:schemeClr val="bg1"/>
                </a:solidFill>
              </a:rPr>
              <a:t> Dhingra</a:t>
            </a:r>
          </a:p>
          <a:p>
            <a:r>
              <a:rPr lang="en-US" sz="2500" dirty="0">
                <a:solidFill>
                  <a:schemeClr val="bg1"/>
                </a:solidFill>
              </a:rPr>
              <a:t>      DYGM(P) TL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690A3-97B0-4505-8657-048B1B22F320}"/>
              </a:ext>
            </a:extLst>
          </p:cNvPr>
          <p:cNvSpPr txBox="1"/>
          <p:nvPr/>
        </p:nvSpPr>
        <p:spPr>
          <a:xfrm>
            <a:off x="5177358" y="5098900"/>
            <a:ext cx="293192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Submitted By :</a:t>
            </a:r>
          </a:p>
          <a:p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Anant Pratap Singh</a:t>
            </a:r>
          </a:p>
          <a:p>
            <a:r>
              <a:rPr lang="en-US" sz="2500" dirty="0">
                <a:solidFill>
                  <a:schemeClr val="bg1"/>
                </a:solidFill>
              </a:rPr>
              <a:t>Nitish Biswas</a:t>
            </a:r>
          </a:p>
          <a:p>
            <a:r>
              <a:rPr lang="en-US" sz="2500" dirty="0">
                <a:solidFill>
                  <a:schemeClr val="bg1"/>
                </a:solidFill>
              </a:rPr>
              <a:t>Swastika Bera</a:t>
            </a:r>
            <a:endParaRPr lang="en-IN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715" y="676275"/>
            <a:ext cx="6388537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and Motivation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67715" y="1833801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7715" y="2357676"/>
            <a:ext cx="6279952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an automated, real-time system for drone detection and tracking. This project aims to significantly enhance security and airspace management through advanced computer vision techniques.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90353" y="1833801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Motivation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90353" y="2357676"/>
            <a:ext cx="6279952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increasing proliferation of drones presents significant safety and privacy challenges. Traditional manual monitoring methods are inefficient and prone to errors, necessitating an automated, real-time surveillance solution, especially in sensitive areas like airports or critical infrastructure.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7715" y="4556165"/>
            <a:ext cx="4218742" cy="2997160"/>
          </a:xfrm>
          <a:prstGeom prst="roundRect">
            <a:avLst>
              <a:gd name="adj" fmla="val 10978"/>
            </a:avLst>
          </a:prstGeom>
          <a:noFill/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8195" y="4586645"/>
            <a:ext cx="4157782" cy="657939"/>
          </a:xfrm>
          <a:prstGeom prst="roundRect">
            <a:avLst>
              <a:gd name="adj" fmla="val 4444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17508" y="5463897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Automated?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017508" y="5900023"/>
            <a:ext cx="3719155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surveillance is resource-intensive and often misses critical events, making it unsuitable for the dynamic nature of drone operations.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05770" y="4556165"/>
            <a:ext cx="4218742" cy="2997160"/>
          </a:xfrm>
          <a:prstGeom prst="roundRect">
            <a:avLst>
              <a:gd name="adj" fmla="val 10978"/>
            </a:avLst>
          </a:prstGeom>
          <a:noFill/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236250" y="4586645"/>
            <a:ext cx="4157782" cy="657939"/>
          </a:xfrm>
          <a:prstGeom prst="roundRect">
            <a:avLst>
              <a:gd name="adj" fmla="val 4444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455563" y="5463897"/>
            <a:ext cx="24372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Security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55563" y="5900023"/>
            <a:ext cx="3719155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systems provide continuous, objective monitoring, reducing human error and improving response times to potential threats.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3824" y="4556165"/>
            <a:ext cx="4218861" cy="2997160"/>
          </a:xfrm>
          <a:prstGeom prst="roundRect">
            <a:avLst>
              <a:gd name="adj" fmla="val 10978"/>
            </a:avLst>
          </a:prstGeom>
          <a:noFill/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74304" y="4586645"/>
            <a:ext cx="4157901" cy="657939"/>
          </a:xfrm>
          <a:prstGeom prst="roundRect">
            <a:avLst>
              <a:gd name="adj" fmla="val 44449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893618" y="5463897"/>
            <a:ext cx="259889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Airspace Management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893618" y="5900023"/>
            <a:ext cx="371927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tracking of authorized and unauthorized drones is crucial for preventing conflicts and maintaining airspace integrity.</a:t>
            </a:r>
            <a:endParaRPr lang="en-US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D68FE-83AB-7E67-2AC0-4DDC5FCC595C}"/>
              </a:ext>
            </a:extLst>
          </p:cNvPr>
          <p:cNvSpPr txBox="1"/>
          <p:nvPr/>
        </p:nvSpPr>
        <p:spPr>
          <a:xfrm>
            <a:off x="11909585" y="7768990"/>
            <a:ext cx="2588468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67765"/>
            <a:ext cx="80886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Overview: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47317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drone detection and tracking system leverages cutting-edge computer vision algorithms to provide real-time surveillance. The architecture is designed for efficiency and accuracy, integrating distinct components for detection and tracking.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810119"/>
            <a:ext cx="12902327" cy="3251597"/>
          </a:xfrm>
          <a:prstGeom prst="roundRect">
            <a:avLst>
              <a:gd name="adj" fmla="val 1138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79277" y="382535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26093" y="3981093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Input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704273" y="3981093"/>
            <a:ext cx="98000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video feed from CCTV cameras or recorded footage from various sources.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453187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126093" y="4687610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3704273" y="4687610"/>
            <a:ext cx="98000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YOLO (You Only Look Once) model for rapid and accurate drone recognition.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5238393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126093" y="5394127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Tracking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3704273" y="5394127"/>
            <a:ext cx="98000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SORT (Simple Online and Realtime Tracking with a Deep Association Metric) for maintaining identities of detected drones across frames.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6339959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126093" y="6495693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Output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3704273" y="6495693"/>
            <a:ext cx="98000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visualization of drone locations, bounding boxes, and trajectories.</a:t>
            </a:r>
            <a:endParaRPr lang="en-US" sz="1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89FC5-BF85-C1A8-DEED-DE9D5F59FFC5}"/>
              </a:ext>
            </a:extLst>
          </p:cNvPr>
          <p:cNvSpPr txBox="1"/>
          <p:nvPr/>
        </p:nvSpPr>
        <p:spPr>
          <a:xfrm>
            <a:off x="11875168" y="7793950"/>
            <a:ext cx="2671011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563" y="546497"/>
            <a:ext cx="5713809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YOLO: The Detection Engine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95563" y="1595438"/>
            <a:ext cx="265009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You Only Look Once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5563" y="2125385"/>
            <a:ext cx="7749540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YOLO is a deep learning-based object detection algorithm renowned for its exceptional speed while maintaining high accuracy. Unlike traditional methods that process regions of an image sequentially, YOLO processes the entire image in a single forward pass through a convolutional neural network.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5563" y="3575804"/>
            <a:ext cx="774954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Performance: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Simultaneously predicts bounding boxes and class probabilities.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5563" y="4281130"/>
            <a:ext cx="774954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Unified Detection: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 separate steps for region proposal and classification, leading to faster inference.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88062" y="4966216"/>
            <a:ext cx="774954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End-to-End Learning: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Directly learns features from the entire image, improving contextual understanding.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546" y="1620322"/>
            <a:ext cx="5004792" cy="500479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695563" y="7072313"/>
            <a:ext cx="13850616" cy="1162288"/>
          </a:xfrm>
          <a:prstGeom prst="roundRect">
            <a:avLst>
              <a:gd name="adj" fmla="val 25652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78" y="7382947"/>
            <a:ext cx="248364" cy="1987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41358" y="7320677"/>
            <a:ext cx="9535189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YOLO's ability to achieve real-time performance is crucial for applications like drone detection, where swift identification of threats or anomalies is paramount.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572" y="601504"/>
            <a:ext cx="6438543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Deep SORT: Robust Tracking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2" y="1783080"/>
            <a:ext cx="4919424" cy="4919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6254" y="1755815"/>
            <a:ext cx="7646075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>
                <a:solidFill>
                  <a:schemeClr val="bg1"/>
                </a:solidFill>
              </a:rPr>
              <a:t>Deep SORT (Realtime Tracking):</a:t>
            </a:r>
            <a:r>
              <a:rPr lang="en-US" sz="2400" dirty="0">
                <a:solidFill>
                  <a:schemeClr val="bg1"/>
                </a:solidFill>
              </a:rPr>
              <a:t>  A </a:t>
            </a:r>
            <a:r>
              <a:rPr lang="en-US" sz="2400" b="1" dirty="0">
                <a:solidFill>
                  <a:schemeClr val="bg1"/>
                </a:solidFill>
              </a:rPr>
              <a:t>multi-object tracking algorithm</a:t>
            </a:r>
            <a:endParaRPr lang="en-US" sz="22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26254" y="2703671"/>
            <a:ext cx="7646075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SORT extends the SORT algorithm by incorporating a deep learning association metric, significantly enhancing its ability to maintain unique identities for objects even in challenging scenarios.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6254" y="3950256"/>
            <a:ext cx="7646075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Identity Preservation: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Assigns and maintains unique IDs for each drone.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6254" y="4376738"/>
            <a:ext cx="7646075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Occlusion Handling: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Robustly tracks objects through partial or full occlusions using appearance features.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6254" y="5153144"/>
            <a:ext cx="7646075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and Appearance: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Combines Kalman filter-based motion prediction with a deep appearance descriptor for highly accurate association.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5572" y="7194471"/>
            <a:ext cx="13099256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allows for seamless tracking of multiple drones, providing continuous information on their movement and behavior, which is essential for comprehensive airspace monitoring.</a:t>
            </a:r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FDA8A-4BEF-67DB-28B2-1A63CD4961C1}"/>
              </a:ext>
            </a:extLst>
          </p:cNvPr>
          <p:cNvSpPr txBox="1"/>
          <p:nvPr/>
        </p:nvSpPr>
        <p:spPr>
          <a:xfrm>
            <a:off x="11802979" y="7786211"/>
            <a:ext cx="2707105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49" y="548997"/>
            <a:ext cx="7405092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the System Works: A Workflow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97349" y="1500783"/>
            <a:ext cx="1323570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entire system operates as a cohesive pipeline, ensuring efficient and continuous drone surveillance.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9" y="2043470"/>
            <a:ext cx="6617851" cy="796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96541" y="3039547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Video Capture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6541" y="3435668"/>
            <a:ext cx="621946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High-definition video streams are continuously fed into the system from various sources, including dedicated CCTV drone cameras positioned strategically around the monitored area.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43470"/>
            <a:ext cx="6617851" cy="7968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4392" y="3039547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Drone Detection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514392" y="3435668"/>
            <a:ext cx="621946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video frame undergoes rapid analysis by the YOLO model. It identifies drones within the frame, drawing precise bounding boxes and assigning confidence scores to each detection.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49" y="4590693"/>
            <a:ext cx="6617851" cy="7968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6541" y="5586770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Object Tracking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896541" y="5982891"/>
            <a:ext cx="621946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Detected drones are then passed to the Deep SORT algorithm. It assigns a unique identity to each drone and tracks its movement across successive frames, predicting its trajectory.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90693"/>
            <a:ext cx="6617851" cy="7968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4392" y="5586770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4. Real-time Output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14392" y="5982891"/>
            <a:ext cx="621946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final output is displayed in real-time, showing detected drones with their unique IDs, bounding boxes, and predicted trajectories. This provides immediate situational awareness.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896541" y="7112086"/>
            <a:ext cx="1323570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seamless integration ensures that drone activities are continuously monitored, providing actionable intelligence for security personnel.</a:t>
            </a:r>
            <a:endParaRPr lang="en-US" sz="15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C9D94-F2F0-B7C3-94DF-37D7A2BD1365}"/>
              </a:ext>
            </a:extLst>
          </p:cNvPr>
          <p:cNvSpPr txBox="1"/>
          <p:nvPr/>
        </p:nvSpPr>
        <p:spPr>
          <a:xfrm>
            <a:off x="11682663" y="7734538"/>
            <a:ext cx="285148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470" y="634722"/>
            <a:ext cx="7078861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Advantages and Applications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2470" y="1709023"/>
            <a:ext cx="271438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12470" y="2277308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373981" y="2347198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73981" y="2833449"/>
            <a:ext cx="5692854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YOLO's advanced architecture provides fast, high-precision drone detections, minimizing false positives and negatives.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2470" y="3892034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373981" y="3961924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Tracking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373981" y="4448175"/>
            <a:ext cx="569285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SORT ensures continuous and robust tracking of multiple drones, even in dynamic and crowded environments, maintaining identity across occlusions.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2470" y="5832515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373981" y="5902404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373981" y="6388656"/>
            <a:ext cx="569285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modular design allows for deployment across multiple camera systems and integration into large-scale surveillance networks, covering extensive geographical areas.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184" y="1709023"/>
            <a:ext cx="271438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71184" y="2251829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versatility of this system makes it suitable for a wide range of critical applications where drone detection and tracking are paramount: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1184" y="3086457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Airport Surveillance: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Protecting restricted airspace from unauthorized drone intrusions.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1184" y="3809167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Critical Infrastructure Protection: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Securing power plants, dams, and sensitive facilities from aerial threats.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1184" y="4531876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Event Security: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Monitoring large public gatherings to prevent illegal drone activities.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1184" y="5254585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Wildlife Monitoring: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Non-intrusive observation and tracking of animal populations for conservation efforts.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1184" y="5977295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Border Patrol: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Detecting and tracking drones used for illicit activities across national borders.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1184" y="6700004"/>
            <a:ext cx="635436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Industrial Site Safety: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Monitoring construction sites or industrial zones for unauthorized aerial vehicles.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ABA02-6FEA-F509-B0A4-4C29448CAA76}"/>
              </a:ext>
            </a:extLst>
          </p:cNvPr>
          <p:cNvSpPr txBox="1"/>
          <p:nvPr/>
        </p:nvSpPr>
        <p:spPr>
          <a:xfrm>
            <a:off x="11682663" y="7734538"/>
            <a:ext cx="285148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012" y="831652"/>
            <a:ext cx="6396633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Future Direction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9012" y="1840468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Current Challenges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69012" y="2297073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Variability: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Performance can be affected by variable lighting, adverse weather conditions (rain, fog), and complex backgrounds.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9012" y="2975372"/>
            <a:ext cx="6413063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b="1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Drone Characteristics: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Detection and tracking of very tiny or extremely fast-moving drones remain a challenge due to resolution and processing speed limits.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9012" y="3959423"/>
            <a:ext cx="6413063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b="1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Occlusions: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Handling prolonged occlusions in highly cluttered environments can sometimes lead to identity switches or temporary loss of track.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5944" y="1840468"/>
            <a:ext cx="218051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5944" y="2297073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Alerting System Integration: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Seamless integration with existing security and alerting systems for immediate threat notification.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5944" y="2975372"/>
            <a:ext cx="6413063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Night Detection: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Incorporating thermal camera data and infrared sensors for robust detection capabilities during nighttime operations.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55944" y="3653671"/>
            <a:ext cx="6413063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 Device Optimization: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Further optimization of algorithms and models for deployment on resource-constrained edge devices, enabling localized processing and faster response times.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55715" y="5373529"/>
            <a:ext cx="1300567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system represents a significant step forward in automated drone surveillance, continuously evolving to meet new challenges.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9012" y="5158502"/>
            <a:ext cx="22860" cy="735806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69012" y="6181011"/>
            <a:ext cx="254853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69012" y="6786324"/>
            <a:ext cx="13292376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implemented system, leveraging the power of YOLO for detection and Deep SORT for tracking, offers an effective and real-time solution for drone surveillance. Its potential to greatly improve safety and situational awareness in sensitive airspaces is immense, providing a foundation for next-generation security protocols.</a:t>
            </a:r>
            <a:endParaRPr 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925B3-0A2B-52B0-569A-2F45ACD73CDC}"/>
              </a:ext>
            </a:extLst>
          </p:cNvPr>
          <p:cNvSpPr txBox="1"/>
          <p:nvPr/>
        </p:nvSpPr>
        <p:spPr>
          <a:xfrm>
            <a:off x="11682663" y="7753187"/>
            <a:ext cx="285148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9F460-7D5E-6FFB-40CC-8E499449B6EB}"/>
              </a:ext>
            </a:extLst>
          </p:cNvPr>
          <p:cNvSpPr txBox="1"/>
          <p:nvPr/>
        </p:nvSpPr>
        <p:spPr>
          <a:xfrm>
            <a:off x="4042610" y="2773739"/>
            <a:ext cx="6749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bg1"/>
                </a:solidFill>
              </a:rPr>
              <a:t>  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F439F-7932-ED05-BF05-573AE5FC26FD}"/>
              </a:ext>
            </a:extLst>
          </p:cNvPr>
          <p:cNvSpPr txBox="1"/>
          <p:nvPr/>
        </p:nvSpPr>
        <p:spPr>
          <a:xfrm>
            <a:off x="11682663" y="7734538"/>
            <a:ext cx="285148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509 Army Base Workshop </a:t>
            </a:r>
          </a:p>
        </p:txBody>
      </p:sp>
    </p:spTree>
    <p:extLst>
      <p:ext uri="{BB962C8B-B14F-4D97-AF65-F5344CB8AC3E}">
        <p14:creationId xmlns:p14="http://schemas.microsoft.com/office/powerpoint/2010/main" val="14433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1131</Words>
  <Application>Microsoft Office PowerPoint</Application>
  <PresentationFormat>Custom</PresentationFormat>
  <Paragraphs>103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SWASTIKA BERA</cp:lastModifiedBy>
  <cp:revision>1</cp:revision>
  <dcterms:created xsi:type="dcterms:W3CDTF">2025-07-22T11:22:20Z</dcterms:created>
  <dcterms:modified xsi:type="dcterms:W3CDTF">2025-07-23T08:39:57Z</dcterms:modified>
</cp:coreProperties>
</file>